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286" r:id="rId28"/>
    <p:sldId id="701" r:id="rId29"/>
    <p:sldId id="280" r:id="rId30"/>
    <p:sldId id="340" r:id="rId31"/>
    <p:sldId id="702" r:id="rId32"/>
    <p:sldId id="321" r:id="rId33"/>
    <p:sldId id="328" r:id="rId34"/>
    <p:sldId id="337" r:id="rId35"/>
    <p:sldId id="704" r:id="rId36"/>
    <p:sldId id="703" r:id="rId37"/>
    <p:sldId id="332" r:id="rId38"/>
    <p:sldId id="342" r:id="rId39"/>
    <p:sldId id="700" r:id="rId40"/>
    <p:sldId id="272" r:id="rId41"/>
    <p:sldId id="338" r:id="rId42"/>
    <p:sldId id="287" r:id="rId43"/>
    <p:sldId id="695" r:id="rId44"/>
    <p:sldId id="575" r:id="rId45"/>
    <p:sldId id="289" r:id="rId46"/>
    <p:sldId id="699" r:id="rId47"/>
    <p:sldId id="323" r:id="rId48"/>
    <p:sldId id="677" r:id="rId49"/>
    <p:sldId id="320" r:id="rId50"/>
    <p:sldId id="334" r:id="rId51"/>
    <p:sldId id="336" r:id="rId52"/>
    <p:sldId id="329" r:id="rId53"/>
    <p:sldId id="292" r:id="rId54"/>
    <p:sldId id="293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07/31/2024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31.07.2024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31.07.2024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31.07.2024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4.02311" TargetMode="External"/><Relationship Id="rId3" Type="http://schemas.openxmlformats.org/officeDocument/2006/relationships/hyperlink" Target="https://cdn.openai.com/better-language-models/language_models_are_unsupervised_multitask_learners.pdf" TargetMode="External"/><Relationship Id="rId7" Type="http://schemas.openxmlformats.org/officeDocument/2006/relationships/hyperlink" Target="https://ai.meta.com/research/publications/llama-2-open-foundation-and-fine-tuned-chat-models/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papers/gpt-4.pdf" TargetMode="External"/><Relationship Id="rId4" Type="http://schemas.openxmlformats.org/officeDocument/2006/relationships/hyperlink" Target="https://arxiv.org/abs/2005.1416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12173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ai.meta.com/research/publications/the-llama-3-herd-of-model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blog/meta-llama-3/" TargetMode="External"/><Relationship Id="rId3" Type="http://schemas.openxmlformats.org/officeDocument/2006/relationships/hyperlink" Target="https://www.anthropic.com/news/claude-3-5-sonnet" TargetMode="External"/><Relationship Id="rId7" Type="http://schemas.openxmlformats.org/officeDocument/2006/relationships/hyperlink" Target="https://arxiv.org/abs/2310.06825" TargetMode="External"/><Relationship Id="rId2" Type="http://schemas.openxmlformats.org/officeDocument/2006/relationships/hyperlink" Target="https://openai.com/index/hello-gpt-4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4.14219" TargetMode="External"/><Relationship Id="rId5" Type="http://schemas.openxmlformats.org/officeDocument/2006/relationships/hyperlink" Target="https://arxiv.org/abs/2403.08295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cdn.openai.com/papers/dall-e-3.pdf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different choices: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 err="1">
                    <a:sym typeface="Wingdings" pitchFamily="2" charset="2"/>
                    <a:hlinkClick r:id="rId3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absolute and relative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  <a:blipFill>
                <a:blip r:embed="rId4"/>
                <a:stretch>
                  <a:fillRect l="-1000" t="-1589" r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blipFill>
                <a:blip r:embed="rId6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429" y="6059934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/>
          <p:nvPr/>
        </p:nvCxnSpPr>
        <p:spPr>
          <a:xfrm flipH="1">
            <a:off x="5554133" y="5892800"/>
            <a:ext cx="347134" cy="40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/>
          <p:nvPr/>
        </p:nvCxnSpPr>
        <p:spPr>
          <a:xfrm>
            <a:off x="4267200" y="5892800"/>
            <a:ext cx="118533" cy="34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9BD10-0592-497E-8523-5A20A699CA0F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66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Transformers, by Google, </a:t>
            </a:r>
            <a:r>
              <a:rPr lang="en-GB" sz="2400" dirty="0"/>
              <a:t>u</a:t>
            </a:r>
            <a:r>
              <a:rPr lang="en-DE" sz="2400" dirty="0"/>
              <a:t>sed in Google search engine):</a:t>
            </a:r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used/fine-tuned in specific tasks and data sets</a:t>
            </a:r>
            <a:r>
              <a:rPr lang="en-GB" sz="2400" dirty="0"/>
              <a:t> (e.g., sentiment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70141" y="4800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GPT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400" dirty="0">
                <a:hlinkClick r:id="rId2"/>
              </a:rPr>
              <a:t>GPT</a:t>
            </a:r>
            <a:r>
              <a:rPr lang="en-DE" sz="2400" dirty="0"/>
              <a:t>: discriminative fine-tuning on specific tasks (e.g., summarization, translation, question-answering) with much smaller data sets</a:t>
            </a:r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GPT-2</a:t>
            </a:r>
            <a:r>
              <a:rPr lang="en-GB" sz="2400" dirty="0"/>
              <a:t>, </a:t>
            </a:r>
            <a:r>
              <a:rPr lang="en-GB" sz="2400" dirty="0">
                <a:hlinkClick r:id="rId4"/>
              </a:rPr>
              <a:t>GPT-3</a:t>
            </a:r>
            <a:r>
              <a:rPr lang="en-GB" sz="2400" dirty="0"/>
              <a:t> (</a:t>
            </a:r>
            <a:r>
              <a:rPr lang="en-DE" sz="2400" dirty="0"/>
              <a:t>175 billion parameters</a:t>
            </a:r>
            <a:r>
              <a:rPr lang="en-GB" sz="2400" dirty="0"/>
              <a:t>)</a:t>
            </a:r>
            <a:r>
              <a:rPr lang="en-DE" sz="2400" dirty="0"/>
              <a:t>: also zero- or few-shot learning</a:t>
            </a:r>
          </a:p>
          <a:p>
            <a:pPr marL="0" indent="0">
              <a:buNone/>
            </a:pPr>
            <a:r>
              <a:rPr lang="en-GB" sz="2400" dirty="0">
                <a:hlinkClick r:id="rId5"/>
              </a:rPr>
              <a:t>GPT-4</a:t>
            </a:r>
            <a:r>
              <a:rPr lang="en-DE" sz="24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868563" y="5843084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100733" y="136525"/>
            <a:ext cx="2091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other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Meta’s </a:t>
            </a:r>
            <a:r>
              <a:rPr lang="en-GB" dirty="0">
                <a:hlinkClick r:id="rId7"/>
              </a:rPr>
              <a:t>Llama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Google’s </a:t>
            </a:r>
            <a:r>
              <a:rPr lang="en-DE" sz="1800" dirty="0">
                <a:hlinkClick r:id="rId8"/>
              </a:rPr>
              <a:t>PaLM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2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sz="2600" dirty="0"/>
              <a:t>just feed information into LLM via input prompt (decoder-only LLMs)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attention to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typical prompt:</a:t>
            </a:r>
          </a:p>
          <a:p>
            <a:pPr marL="0" indent="0">
              <a:buNone/>
            </a:pPr>
            <a:r>
              <a:rPr lang="en-GB" sz="2600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632-F8A3-243C-9BA4-965288E7C355}"/>
              </a:ext>
            </a:extLst>
          </p:cNvPr>
          <p:cNvSpPr txBox="1"/>
          <p:nvPr/>
        </p:nvSpPr>
        <p:spPr>
          <a:xfrm>
            <a:off x="8987480" y="3105834"/>
            <a:ext cx="25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potential threat:</a:t>
            </a:r>
          </a:p>
          <a:p>
            <a:r>
              <a:rPr lang="en-GB" dirty="0">
                <a:hlinkClick r:id="rId5"/>
              </a:rPr>
              <a:t>indirect prompt injection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118E6-72DF-B431-16A6-3F922BE6545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81103" y="3429000"/>
            <a:ext cx="1606377" cy="797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3561-528E-5056-1EE8-977C6F12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Trend: Small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A4CD-1995-5EAA-EEA3-F6FDCF1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most powerful LLMs get bigger and bigger, some &gt; 1 trillion parameters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GPT-4o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Claude 3.5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, 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slimmed-down (yet still strong) versions get smaller (SLMs)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Gemma</a:t>
            </a:r>
            <a:r>
              <a:rPr lang="en-GB" dirty="0"/>
              <a:t> (2B), </a:t>
            </a:r>
            <a:r>
              <a:rPr lang="en-GB" dirty="0">
                <a:hlinkClick r:id="rId6"/>
              </a:rPr>
              <a:t>Phi-3</a:t>
            </a:r>
            <a:r>
              <a:rPr lang="en-GB" dirty="0"/>
              <a:t> (3.8B), </a:t>
            </a:r>
            <a:r>
              <a:rPr lang="en-GB" dirty="0">
                <a:hlinkClick r:id="rId7"/>
              </a:rPr>
              <a:t>Mistral 7B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Llama3</a:t>
            </a:r>
            <a:r>
              <a:rPr lang="en-GB" dirty="0"/>
              <a:t> (8B), … </a:t>
            </a:r>
            <a:r>
              <a:rPr lang="en-GB" sz="2400" dirty="0"/>
              <a:t>(ok, not really small)</a:t>
            </a:r>
          </a:p>
          <a:p>
            <a:pPr marL="0" indent="0">
              <a:buNone/>
            </a:pPr>
            <a:r>
              <a:rPr lang="en-GB" dirty="0"/>
              <a:t>can run (inference) on laptops, smartphones, etc.</a:t>
            </a:r>
          </a:p>
          <a:p>
            <a:pPr marL="0" indent="0">
              <a:buNone/>
            </a:pPr>
            <a:r>
              <a:rPr lang="en-GB" dirty="0"/>
              <a:t>easier fine-tuning </a:t>
            </a:r>
            <a:r>
              <a:rPr lang="en-GB" dirty="0">
                <a:sym typeface="Wingdings" panose="05000000000000000000" pitchFamily="2" charset="2"/>
              </a:rPr>
              <a:t> specific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E0D7-0AED-8609-28A0-820B83EE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71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 dirty="0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34" y="3880286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4342"/>
            <a:ext cx="4461760" cy="31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5852347" y="2376562"/>
            <a:ext cx="1554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2778092" y="43421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7140616" y="65279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5648965" y="6519446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BA41F1-1418-A67E-385F-D9278602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01" y="1450372"/>
            <a:ext cx="3258061" cy="389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0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40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38861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19082</TotalTime>
  <Words>3057</Words>
  <Application>Microsoft Office PowerPoint</Application>
  <PresentationFormat>Widescreen</PresentationFormat>
  <Paragraphs>498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PowerPoint Presentation</vt:lpstr>
      <vt:lpstr>Some LLM Numbers</vt:lpstr>
      <vt:lpstr>Another Trend: Small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</vt:lpstr>
      <vt:lpstr>Attention vs Convolution</vt:lpstr>
      <vt:lpstr>Pixel Generation (iGPT)</vt:lpstr>
      <vt:lpstr>Combination of Vision and Text: Multi-Modality</vt:lpstr>
      <vt:lpstr>Image Understanding and Multi-Purpose Models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416</cp:revision>
  <dcterms:created xsi:type="dcterms:W3CDTF">2022-07-19T11:32:37Z</dcterms:created>
  <dcterms:modified xsi:type="dcterms:W3CDTF">2024-07-31T14:08:22Z</dcterms:modified>
</cp:coreProperties>
</file>